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dec Pro ExtraBold" panose="020B0604020202020204" charset="0"/>
      <p:regular r:id="rId29"/>
    </p:embeddedFont>
    <p:embeddedFont>
      <p:font typeface="DejaVu Serif" panose="020B0604020202020204" charset="0"/>
      <p:regular r:id="rId30"/>
    </p:embeddedFont>
    <p:embeddedFont>
      <p:font typeface="DejaVu Serif Bold" panose="020B0604020202020204" charset="0"/>
      <p:regular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  <p:embeddedFont>
      <p:font typeface="Noto Sans Bold" panose="020B0802040504020204" charset="0"/>
      <p:regular r:id="rId36"/>
    </p:embeddedFont>
    <p:embeddedFont>
      <p:font typeface="Noto Serif Display Black" panose="020B0604020202020204"/>
      <p:regular r:id="rId37"/>
    </p:embeddedFont>
    <p:embeddedFont>
      <p:font typeface="Open Sans Bold" panose="020B0604020202020204" charset="0"/>
      <p:regular r:id="rId38"/>
    </p:embeddedFont>
    <p:embeddedFont>
      <p:font typeface="Times New Roman Bold" panose="02020803070505020304" pitchFamily="18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61970"/>
            <a:ext cx="3867364" cy="2049084"/>
          </a:xfrm>
          <a:custGeom>
            <a:avLst/>
            <a:gdLst/>
            <a:ahLst/>
            <a:cxnLst/>
            <a:rect l="l" t="t" r="r" b="b"/>
            <a:pathLst>
              <a:path w="3867364" h="2049084">
                <a:moveTo>
                  <a:pt x="0" y="0"/>
                </a:moveTo>
                <a:lnTo>
                  <a:pt x="3867364" y="0"/>
                </a:lnTo>
                <a:lnTo>
                  <a:pt x="3867364" y="2049084"/>
                </a:lnTo>
                <a:lnTo>
                  <a:pt x="0" y="2049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20337" y="552757"/>
            <a:ext cx="15277133" cy="150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CE0000"/>
                </a:solidFill>
                <a:latin typeface="Times New Roman Bold"/>
              </a:rPr>
              <a:t>VIETNAM-KOREA UNIVERSITY OF INFORMATION AND COMMUNICATION TECHNOLOGY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49133" y="2437369"/>
            <a:ext cx="1328673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CE0000"/>
                </a:solidFill>
                <a:latin typeface="Noto Sans"/>
              </a:rPr>
              <a:t>Fundamental project 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71239" y="5978802"/>
            <a:ext cx="6587665" cy="73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8"/>
              </a:lnSpc>
            </a:pPr>
            <a:r>
              <a:rPr lang="en-US" sz="3998">
                <a:solidFill>
                  <a:srgbClr val="070A0E"/>
                </a:solidFill>
                <a:latin typeface="Noto Serif Display Black"/>
              </a:rPr>
              <a:t>Instructor:  Vo Ngoc Dat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42757" y="7187887"/>
            <a:ext cx="13616543" cy="138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8">
                <a:solidFill>
                  <a:srgbClr val="070A0E"/>
                </a:solidFill>
                <a:latin typeface="Noto Serif Display Black"/>
              </a:rPr>
              <a:t> Students:   Le Thi Ngoc Diep                   22IT.B050</a:t>
            </a:r>
          </a:p>
          <a:p>
            <a:pPr algn="ctr">
              <a:lnSpc>
                <a:spcPts val="5598"/>
              </a:lnSpc>
            </a:pPr>
            <a:r>
              <a:rPr lang="en-US" sz="3998">
                <a:solidFill>
                  <a:srgbClr val="070A0E"/>
                </a:solidFill>
                <a:latin typeface="Noto Serif Display Black"/>
              </a:rPr>
              <a:t>                          Huynh Ngoc Dieu Hue      22IT.B088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7164" y="4394438"/>
            <a:ext cx="1621067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"/>
              </a:rPr>
              <a:t>Topic: Building a Bearbrick online store website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14314" y="314357"/>
            <a:ext cx="1429686" cy="1428685"/>
            <a:chOff x="0" y="0"/>
            <a:chExt cx="2056320" cy="20548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922031" y="2118307"/>
            <a:ext cx="1506718" cy="1505664"/>
            <a:chOff x="0" y="0"/>
            <a:chExt cx="2058480" cy="20570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917782" y="4110296"/>
            <a:ext cx="1442084" cy="1442084"/>
            <a:chOff x="0" y="0"/>
            <a:chExt cx="2055600" cy="2055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182590" y="6082392"/>
            <a:ext cx="1528996" cy="1530603"/>
            <a:chOff x="0" y="0"/>
            <a:chExt cx="2054880" cy="2057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8029444" y="588527"/>
            <a:ext cx="799426" cy="880347"/>
          </a:xfrm>
          <a:custGeom>
            <a:avLst/>
            <a:gdLst/>
            <a:ahLst/>
            <a:cxnLst/>
            <a:rect l="l" t="t" r="r" b="b"/>
            <a:pathLst>
              <a:path w="799426" h="880347">
                <a:moveTo>
                  <a:pt x="0" y="0"/>
                </a:moveTo>
                <a:lnTo>
                  <a:pt x="799426" y="0"/>
                </a:lnTo>
                <a:lnTo>
                  <a:pt x="799426" y="880346"/>
                </a:lnTo>
                <a:lnTo>
                  <a:pt x="0" y="880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23978" y="4295346"/>
            <a:ext cx="1029692" cy="892261"/>
          </a:xfrm>
          <a:custGeom>
            <a:avLst/>
            <a:gdLst/>
            <a:ahLst/>
            <a:cxnLst/>
            <a:rect l="l" t="t" r="r" b="b"/>
            <a:pathLst>
              <a:path w="1029692" h="892261">
                <a:moveTo>
                  <a:pt x="0" y="0"/>
                </a:moveTo>
                <a:lnTo>
                  <a:pt x="1029692" y="0"/>
                </a:lnTo>
                <a:lnTo>
                  <a:pt x="1029692" y="892261"/>
                </a:lnTo>
                <a:lnTo>
                  <a:pt x="0" y="89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98301" y="6314739"/>
            <a:ext cx="724731" cy="1065909"/>
          </a:xfrm>
          <a:custGeom>
            <a:avLst/>
            <a:gdLst/>
            <a:ahLst/>
            <a:cxnLst/>
            <a:rect l="l" t="t" r="r" b="b"/>
            <a:pathLst>
              <a:path w="724731" h="1065909">
                <a:moveTo>
                  <a:pt x="0" y="0"/>
                </a:moveTo>
                <a:lnTo>
                  <a:pt x="724731" y="0"/>
                </a:lnTo>
                <a:lnTo>
                  <a:pt x="724731" y="1065909"/>
                </a:lnTo>
                <a:lnTo>
                  <a:pt x="0" y="1065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103677" y="2447972"/>
            <a:ext cx="1000866" cy="988796"/>
          </a:xfrm>
          <a:custGeom>
            <a:avLst/>
            <a:gdLst/>
            <a:ahLst/>
            <a:cxnLst/>
            <a:rect l="l" t="t" r="r" b="b"/>
            <a:pathLst>
              <a:path w="1000866" h="988796">
                <a:moveTo>
                  <a:pt x="0" y="0"/>
                </a:moveTo>
                <a:lnTo>
                  <a:pt x="1000866" y="0"/>
                </a:lnTo>
                <a:lnTo>
                  <a:pt x="1000866" y="988795"/>
                </a:lnTo>
                <a:lnTo>
                  <a:pt x="0" y="9887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189896">
            <a:off x="-737322" y="-1505876"/>
            <a:ext cx="7474846" cy="8398703"/>
          </a:xfrm>
          <a:custGeom>
            <a:avLst/>
            <a:gdLst/>
            <a:ahLst/>
            <a:cxnLst/>
            <a:rect l="l" t="t" r="r" b="b"/>
            <a:pathLst>
              <a:path w="7474846" h="8398703">
                <a:moveTo>
                  <a:pt x="0" y="0"/>
                </a:moveTo>
                <a:lnTo>
                  <a:pt x="7474845" y="0"/>
                </a:lnTo>
                <a:lnTo>
                  <a:pt x="7474845" y="8398703"/>
                </a:lnTo>
                <a:lnTo>
                  <a:pt x="0" y="8398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69676" y="8392261"/>
            <a:ext cx="1528996" cy="1530603"/>
            <a:chOff x="0" y="0"/>
            <a:chExt cx="2054880" cy="20570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647719" y="8624421"/>
            <a:ext cx="1172910" cy="1066282"/>
          </a:xfrm>
          <a:custGeom>
            <a:avLst/>
            <a:gdLst/>
            <a:ahLst/>
            <a:cxnLst/>
            <a:rect l="l" t="t" r="r" b="b"/>
            <a:pathLst>
              <a:path w="1172910" h="1066282">
                <a:moveTo>
                  <a:pt x="0" y="0"/>
                </a:moveTo>
                <a:lnTo>
                  <a:pt x="1172910" y="0"/>
                </a:lnTo>
                <a:lnTo>
                  <a:pt x="1172910" y="1066282"/>
                </a:lnTo>
                <a:lnTo>
                  <a:pt x="0" y="1066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390947">
            <a:off x="12945505" y="2497250"/>
            <a:ext cx="7596187" cy="8535042"/>
          </a:xfrm>
          <a:custGeom>
            <a:avLst/>
            <a:gdLst/>
            <a:ahLst/>
            <a:cxnLst/>
            <a:rect l="l" t="t" r="r" b="b"/>
            <a:pathLst>
              <a:path w="7596187" h="8535042">
                <a:moveTo>
                  <a:pt x="0" y="0"/>
                </a:moveTo>
                <a:lnTo>
                  <a:pt x="7596187" y="0"/>
                </a:lnTo>
                <a:lnTo>
                  <a:pt x="7596187" y="8535042"/>
                </a:lnTo>
                <a:lnTo>
                  <a:pt x="0" y="85350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560338" y="396722"/>
            <a:ext cx="708660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A4C09"/>
                </a:solidFill>
                <a:latin typeface="Noto Serif Display Black"/>
              </a:rPr>
              <a:t>Create a beautiful, user-friendly, and attractive website interface to attract customers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59866" y="6376241"/>
            <a:ext cx="6796281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A4C09"/>
                </a:solidFill>
                <a:latin typeface="Noto Serif Display Black"/>
              </a:rPr>
              <a:t>Build a system for managing orders and operating the website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17034" y="4238196"/>
            <a:ext cx="708660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A4C09"/>
                </a:solidFill>
                <a:latin typeface="Noto Serif Display Black"/>
              </a:rPr>
              <a:t>Provide online ordering and secure payment features that are convenient for customers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54755" y="8371411"/>
            <a:ext cx="8771551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A4C09"/>
                </a:solidFill>
                <a:latin typeface="Noto Serif Display Black"/>
              </a:rPr>
              <a:t>Create a good shopping experience for customers, from searching and ordering to shipping and post-sales support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28870" y="2598447"/>
            <a:ext cx="708660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A4C09"/>
                </a:solidFill>
                <a:latin typeface="Noto Serif Display Black"/>
              </a:rPr>
              <a:t>Provide complete information about the products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469836" y="278712"/>
            <a:ext cx="6764925" cy="183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The goal of the website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801253" y="0"/>
            <a:ext cx="8628874" cy="7656165"/>
          </a:xfrm>
          <a:custGeom>
            <a:avLst/>
            <a:gdLst/>
            <a:ahLst/>
            <a:cxnLst/>
            <a:rect l="l" t="t" r="r" b="b"/>
            <a:pathLst>
              <a:path w="8628874" h="7656165">
                <a:moveTo>
                  <a:pt x="8628875" y="7656165"/>
                </a:moveTo>
                <a:lnTo>
                  <a:pt x="0" y="7656165"/>
                </a:lnTo>
                <a:lnTo>
                  <a:pt x="0" y="0"/>
                </a:lnTo>
                <a:lnTo>
                  <a:pt x="8628875" y="0"/>
                </a:lnTo>
                <a:lnTo>
                  <a:pt x="8628875" y="76561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454493" y="2625614"/>
            <a:ext cx="8634759" cy="7661386"/>
          </a:xfrm>
          <a:custGeom>
            <a:avLst/>
            <a:gdLst/>
            <a:ahLst/>
            <a:cxnLst/>
            <a:rect l="l" t="t" r="r" b="b"/>
            <a:pathLst>
              <a:path w="8634759" h="7661386">
                <a:moveTo>
                  <a:pt x="8634760" y="0"/>
                </a:moveTo>
                <a:lnTo>
                  <a:pt x="0" y="0"/>
                </a:lnTo>
                <a:lnTo>
                  <a:pt x="0" y="7661386"/>
                </a:lnTo>
                <a:lnTo>
                  <a:pt x="8634760" y="7661386"/>
                </a:lnTo>
                <a:lnTo>
                  <a:pt x="8634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57039" y="2722206"/>
            <a:ext cx="1452414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2A68B2"/>
                </a:solidFill>
                <a:latin typeface="Noto Sans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60246" y="4448584"/>
            <a:ext cx="12967507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2A68B2"/>
                </a:solidFill>
                <a:latin typeface="Noto Sans Bold"/>
              </a:rPr>
              <a:t>Product demo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4053" y="1028700"/>
            <a:ext cx="13167360" cy="8229600"/>
          </a:xfrm>
          <a:custGeom>
            <a:avLst/>
            <a:gdLst/>
            <a:ahLst/>
            <a:cxnLst/>
            <a:rect l="l" t="t" r="r" b="b"/>
            <a:pathLst>
              <a:path w="13167360" h="822960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0188" y="122555"/>
            <a:ext cx="5658743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Product demo: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50052" y="9411885"/>
            <a:ext cx="32551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Image 1. Login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61701" y="461078"/>
            <a:ext cx="14075556" cy="8797222"/>
          </a:xfrm>
          <a:custGeom>
            <a:avLst/>
            <a:gdLst/>
            <a:ahLst/>
            <a:cxnLst/>
            <a:rect l="l" t="t" r="r" b="b"/>
            <a:pathLst>
              <a:path w="14075556" h="8797222">
                <a:moveTo>
                  <a:pt x="0" y="0"/>
                </a:moveTo>
                <a:lnTo>
                  <a:pt x="14075556" y="0"/>
                </a:lnTo>
                <a:lnTo>
                  <a:pt x="14075556" y="8797222"/>
                </a:lnTo>
                <a:lnTo>
                  <a:pt x="0" y="879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60882" y="9370531"/>
            <a:ext cx="43812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Image 2. Homepage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9198" y="454513"/>
            <a:ext cx="14086060" cy="8803787"/>
          </a:xfrm>
          <a:custGeom>
            <a:avLst/>
            <a:gdLst/>
            <a:ahLst/>
            <a:cxnLst/>
            <a:rect l="l" t="t" r="r" b="b"/>
            <a:pathLst>
              <a:path w="14086060" h="8803787">
                <a:moveTo>
                  <a:pt x="0" y="0"/>
                </a:moveTo>
                <a:lnTo>
                  <a:pt x="14086059" y="0"/>
                </a:lnTo>
                <a:lnTo>
                  <a:pt x="14086059" y="8803787"/>
                </a:lnTo>
                <a:lnTo>
                  <a:pt x="0" y="8803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10071" y="9403660"/>
            <a:ext cx="32992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Image 3. Shop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04123" y="526263"/>
            <a:ext cx="14424554" cy="8828986"/>
          </a:xfrm>
          <a:custGeom>
            <a:avLst/>
            <a:gdLst/>
            <a:ahLst/>
            <a:cxnLst/>
            <a:rect l="l" t="t" r="r" b="b"/>
            <a:pathLst>
              <a:path w="14424554" h="8828986">
                <a:moveTo>
                  <a:pt x="0" y="0"/>
                </a:moveTo>
                <a:lnTo>
                  <a:pt x="14424555" y="0"/>
                </a:lnTo>
                <a:lnTo>
                  <a:pt x="14424555" y="8828986"/>
                </a:lnTo>
                <a:lnTo>
                  <a:pt x="0" y="882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5" b="-10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01847" y="9496425"/>
            <a:ext cx="541317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Image 4. View products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713" y="359511"/>
            <a:ext cx="15460586" cy="8898789"/>
          </a:xfrm>
          <a:custGeom>
            <a:avLst/>
            <a:gdLst/>
            <a:ahLst/>
            <a:cxnLst/>
            <a:rect l="l" t="t" r="r" b="b"/>
            <a:pathLst>
              <a:path w="15460586" h="8898789">
                <a:moveTo>
                  <a:pt x="0" y="0"/>
                </a:moveTo>
                <a:lnTo>
                  <a:pt x="15460586" y="0"/>
                </a:lnTo>
                <a:lnTo>
                  <a:pt x="15460586" y="8898789"/>
                </a:lnTo>
                <a:lnTo>
                  <a:pt x="0" y="8898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93" b="-42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49080" y="9410284"/>
            <a:ext cx="53338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Image 5. Shopping cart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269" y="310892"/>
            <a:ext cx="15593462" cy="8947408"/>
          </a:xfrm>
          <a:custGeom>
            <a:avLst/>
            <a:gdLst/>
            <a:ahLst/>
            <a:cxnLst/>
            <a:rect l="l" t="t" r="r" b="b"/>
            <a:pathLst>
              <a:path w="15593462" h="8947408">
                <a:moveTo>
                  <a:pt x="0" y="0"/>
                </a:moveTo>
                <a:lnTo>
                  <a:pt x="15593462" y="0"/>
                </a:lnTo>
                <a:lnTo>
                  <a:pt x="15593462" y="8947408"/>
                </a:lnTo>
                <a:lnTo>
                  <a:pt x="0" y="8947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62" b="-446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77360" y="9413596"/>
            <a:ext cx="43332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Image 6. Check out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0889" y="319585"/>
            <a:ext cx="14301945" cy="8938715"/>
          </a:xfrm>
          <a:custGeom>
            <a:avLst/>
            <a:gdLst/>
            <a:ahLst/>
            <a:cxnLst/>
            <a:rect l="l" t="t" r="r" b="b"/>
            <a:pathLst>
              <a:path w="14301945" h="8938715">
                <a:moveTo>
                  <a:pt x="0" y="0"/>
                </a:moveTo>
                <a:lnTo>
                  <a:pt x="14301945" y="0"/>
                </a:lnTo>
                <a:lnTo>
                  <a:pt x="14301945" y="8938715"/>
                </a:lnTo>
                <a:lnTo>
                  <a:pt x="0" y="8938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16483" y="9408433"/>
            <a:ext cx="307910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Image 7. Blog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2901" y="533460"/>
            <a:ext cx="13770134" cy="8606334"/>
          </a:xfrm>
          <a:custGeom>
            <a:avLst/>
            <a:gdLst/>
            <a:ahLst/>
            <a:cxnLst/>
            <a:rect l="l" t="t" r="r" b="b"/>
            <a:pathLst>
              <a:path w="13770134" h="8606334">
                <a:moveTo>
                  <a:pt x="0" y="0"/>
                </a:moveTo>
                <a:lnTo>
                  <a:pt x="13770134" y="0"/>
                </a:lnTo>
                <a:lnTo>
                  <a:pt x="13770134" y="8606333"/>
                </a:lnTo>
                <a:lnTo>
                  <a:pt x="0" y="8606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58225" y="9381928"/>
            <a:ext cx="44594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Image 8. Contact us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71994" y="0"/>
            <a:ext cx="10446919" cy="10446919"/>
          </a:xfrm>
          <a:custGeom>
            <a:avLst/>
            <a:gdLst/>
            <a:ahLst/>
            <a:cxnLst/>
            <a:rect l="l" t="t" r="r" b="b"/>
            <a:pathLst>
              <a:path w="10446919" h="10446919">
                <a:moveTo>
                  <a:pt x="0" y="0"/>
                </a:moveTo>
                <a:lnTo>
                  <a:pt x="10446919" y="0"/>
                </a:lnTo>
                <a:lnTo>
                  <a:pt x="10446919" y="10446919"/>
                </a:lnTo>
                <a:lnTo>
                  <a:pt x="0" y="1044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666953" y="834546"/>
            <a:ext cx="1610083" cy="16100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666953" y="7801768"/>
            <a:ext cx="1610083" cy="16100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666953" y="5372535"/>
            <a:ext cx="1610083" cy="16100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716940" y="3103540"/>
            <a:ext cx="1610083" cy="16100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77036" y="3146980"/>
            <a:ext cx="7599444" cy="303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8"/>
              </a:lnSpc>
            </a:pPr>
            <a:r>
              <a:rPr lang="en-US" sz="8698">
                <a:solidFill>
                  <a:srgbClr val="2A68B2"/>
                </a:solidFill>
                <a:latin typeface="Noto Sans Bold"/>
              </a:rPr>
              <a:t>The main content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29233" y="1082374"/>
            <a:ext cx="1747803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2A68B2"/>
                </a:solidFill>
                <a:latin typeface="Noto Sans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29233" y="8030368"/>
            <a:ext cx="1747803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2A68B2"/>
                </a:solidFill>
                <a:latin typeface="Noto Sans Bold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29233" y="5524181"/>
            <a:ext cx="1747803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2A68B2"/>
                </a:solidFill>
                <a:latin typeface="Noto Sans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9220" y="3351369"/>
            <a:ext cx="1747803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2A68B2"/>
                </a:solidFill>
                <a:latin typeface="Noto Sans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973" y="729771"/>
            <a:ext cx="8359128" cy="183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68B2"/>
                </a:solidFill>
                <a:latin typeface="DejaVu Serif Bold"/>
              </a:rPr>
              <a:t>An overview of the topic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9980" y="7668418"/>
            <a:ext cx="8489049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2A68B2"/>
                </a:solidFill>
                <a:latin typeface="DejaVu Serif Bold"/>
              </a:rPr>
              <a:t>Conclusion and development direction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3905" y="5575933"/>
            <a:ext cx="7345328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68B2"/>
                </a:solidFill>
                <a:latin typeface="DejaVu Serif Bold"/>
              </a:rPr>
              <a:t>Product demo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2998765"/>
            <a:ext cx="8508341" cy="183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A68B2"/>
                </a:solidFill>
                <a:latin typeface="DejaVu Serif Bold"/>
              </a:rPr>
              <a:t>The goal of the website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1543050" y="-558218"/>
            <a:ext cx="2131935" cy="11299900"/>
            <a:chOff x="0" y="0"/>
            <a:chExt cx="561497" cy="29761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1497" cy="2976105"/>
            </a:xfrm>
            <a:custGeom>
              <a:avLst/>
              <a:gdLst/>
              <a:ahLst/>
              <a:cxnLst/>
              <a:rect l="l" t="t" r="r" b="b"/>
              <a:pathLst>
                <a:path w="561497" h="2976105">
                  <a:moveTo>
                    <a:pt x="0" y="0"/>
                  </a:moveTo>
                  <a:lnTo>
                    <a:pt x="561497" y="0"/>
                  </a:lnTo>
                  <a:lnTo>
                    <a:pt x="561497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801253" y="0"/>
            <a:ext cx="8628874" cy="7656165"/>
          </a:xfrm>
          <a:custGeom>
            <a:avLst/>
            <a:gdLst/>
            <a:ahLst/>
            <a:cxnLst/>
            <a:rect l="l" t="t" r="r" b="b"/>
            <a:pathLst>
              <a:path w="8628874" h="7656165">
                <a:moveTo>
                  <a:pt x="8628875" y="7656165"/>
                </a:moveTo>
                <a:lnTo>
                  <a:pt x="0" y="7656165"/>
                </a:lnTo>
                <a:lnTo>
                  <a:pt x="0" y="0"/>
                </a:lnTo>
                <a:lnTo>
                  <a:pt x="8628875" y="0"/>
                </a:lnTo>
                <a:lnTo>
                  <a:pt x="8628875" y="76561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454493" y="2625614"/>
            <a:ext cx="8634759" cy="7661386"/>
          </a:xfrm>
          <a:custGeom>
            <a:avLst/>
            <a:gdLst/>
            <a:ahLst/>
            <a:cxnLst/>
            <a:rect l="l" t="t" r="r" b="b"/>
            <a:pathLst>
              <a:path w="8634759" h="7661386">
                <a:moveTo>
                  <a:pt x="8634760" y="0"/>
                </a:moveTo>
                <a:lnTo>
                  <a:pt x="0" y="0"/>
                </a:lnTo>
                <a:lnTo>
                  <a:pt x="0" y="7661386"/>
                </a:lnTo>
                <a:lnTo>
                  <a:pt x="8634760" y="7661386"/>
                </a:lnTo>
                <a:lnTo>
                  <a:pt x="8634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17793" y="1141870"/>
            <a:ext cx="1452414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2A68B2"/>
                </a:solidFill>
                <a:latin typeface="Noto Sans Bold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3226" y="2951777"/>
            <a:ext cx="14458581" cy="526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28"/>
              </a:lnSpc>
            </a:pPr>
            <a:r>
              <a:rPr lang="en-US" sz="10020">
                <a:solidFill>
                  <a:srgbClr val="2A68B2"/>
                </a:solidFill>
                <a:latin typeface="Noto Sans Bold"/>
              </a:rPr>
              <a:t>Conclusion and development direction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20055" y="703927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22555"/>
            <a:ext cx="518272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Limitations: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863643" y="1680668"/>
            <a:ext cx="325815" cy="605415"/>
            <a:chOff x="0" y="0"/>
            <a:chExt cx="406080" cy="754560"/>
          </a:xfrm>
        </p:grpSpPr>
        <p:sp>
          <p:nvSpPr>
            <p:cNvPr id="5" name="Freeform 5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649553" y="1121587"/>
            <a:ext cx="1533168" cy="1723576"/>
            <a:chOff x="0" y="0"/>
            <a:chExt cx="2118001" cy="2381040"/>
          </a:xfrm>
        </p:grpSpPr>
        <p:sp>
          <p:nvSpPr>
            <p:cNvPr id="7" name="Freeform 7"/>
            <p:cNvSpPr/>
            <p:nvPr/>
          </p:nvSpPr>
          <p:spPr>
            <a:xfrm>
              <a:off x="0" y="-19812"/>
              <a:ext cx="2140697" cy="2444877"/>
            </a:xfrm>
            <a:custGeom>
              <a:avLst/>
              <a:gdLst/>
              <a:ahLst/>
              <a:cxnLst/>
              <a:rect l="l" t="t" r="r" b="b"/>
              <a:pathLst>
                <a:path w="2140697" h="2444877">
                  <a:moveTo>
                    <a:pt x="2034926" y="1366393"/>
                  </a:moveTo>
                  <a:lnTo>
                    <a:pt x="576881" y="2365883"/>
                  </a:lnTo>
                  <a:cubicBezTo>
                    <a:pt x="460874" y="2444877"/>
                    <a:pt x="272781" y="2444877"/>
                    <a:pt x="156590" y="2365883"/>
                  </a:cubicBezTo>
                  <a:lnTo>
                    <a:pt x="0" y="2258441"/>
                  </a:lnTo>
                  <a:lnTo>
                    <a:pt x="1300529" y="1366393"/>
                  </a:lnTo>
                  <a:cubicBezTo>
                    <a:pt x="1416536" y="1286891"/>
                    <a:pt x="1416536" y="1157859"/>
                    <a:pt x="1300529" y="1078357"/>
                  </a:cubicBezTo>
                  <a:lnTo>
                    <a:pt x="0" y="186944"/>
                  </a:lnTo>
                  <a:lnTo>
                    <a:pt x="156775" y="79502"/>
                  </a:lnTo>
                  <a:cubicBezTo>
                    <a:pt x="272781" y="0"/>
                    <a:pt x="460874" y="0"/>
                    <a:pt x="577066" y="79502"/>
                  </a:cubicBezTo>
                  <a:lnTo>
                    <a:pt x="2035112" y="1078357"/>
                  </a:lnTo>
                  <a:cubicBezTo>
                    <a:pt x="2140697" y="1157859"/>
                    <a:pt x="2140697" y="1286891"/>
                    <a:pt x="2035112" y="1366393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403702" y="1214475"/>
            <a:ext cx="8110013" cy="1537801"/>
            <a:chOff x="0" y="0"/>
            <a:chExt cx="10107923" cy="1916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64834" cy="1963166"/>
            </a:xfrm>
            <a:custGeom>
              <a:avLst/>
              <a:gdLst/>
              <a:ahLst/>
              <a:cxnLst/>
              <a:rect l="l" t="t" r="r" b="b"/>
              <a:pathLst>
                <a:path w="10164834" h="1963166">
                  <a:moveTo>
                    <a:pt x="8861532" y="0"/>
                  </a:moveTo>
                  <a:lnTo>
                    <a:pt x="0" y="0"/>
                  </a:lnTo>
                  <a:lnTo>
                    <a:pt x="1148404" y="837565"/>
                  </a:lnTo>
                  <a:cubicBezTo>
                    <a:pt x="1202543" y="877062"/>
                    <a:pt x="1230396" y="929386"/>
                    <a:pt x="1230396" y="981583"/>
                  </a:cubicBezTo>
                  <a:cubicBezTo>
                    <a:pt x="1230396" y="1033780"/>
                    <a:pt x="1203414" y="1085596"/>
                    <a:pt x="1148404" y="1125601"/>
                  </a:cubicBezTo>
                  <a:lnTo>
                    <a:pt x="870" y="1963166"/>
                  </a:lnTo>
                  <a:lnTo>
                    <a:pt x="8860836" y="1963166"/>
                  </a:lnTo>
                  <a:lnTo>
                    <a:pt x="10164834" y="981583"/>
                  </a:lnTo>
                  <a:lnTo>
                    <a:pt x="8861532" y="0"/>
                  </a:lnTo>
                  <a:close/>
                </a:path>
              </a:pathLst>
            </a:custGeom>
            <a:solidFill>
              <a:srgbClr val="F9D54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749224" y="1384077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857037" y="3419395"/>
            <a:ext cx="7353975" cy="1537801"/>
            <a:chOff x="0" y="0"/>
            <a:chExt cx="9165635" cy="19166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23095" cy="1963166"/>
            </a:xfrm>
            <a:custGeom>
              <a:avLst/>
              <a:gdLst/>
              <a:ahLst/>
              <a:cxnLst/>
              <a:rect l="l" t="t" r="r" b="b"/>
              <a:pathLst>
                <a:path w="9223095" h="1963166">
                  <a:moveTo>
                    <a:pt x="1201571" y="1963166"/>
                  </a:moveTo>
                  <a:lnTo>
                    <a:pt x="9223095" y="1963166"/>
                  </a:lnTo>
                  <a:lnTo>
                    <a:pt x="8195612" y="1125601"/>
                  </a:lnTo>
                  <a:cubicBezTo>
                    <a:pt x="8146539" y="1086104"/>
                    <a:pt x="8121293" y="1033780"/>
                    <a:pt x="8121293" y="981583"/>
                  </a:cubicBezTo>
                  <a:cubicBezTo>
                    <a:pt x="8121293" y="929386"/>
                    <a:pt x="8145908" y="877570"/>
                    <a:pt x="8195612" y="837565"/>
                  </a:cubicBezTo>
                  <a:lnTo>
                    <a:pt x="9222587" y="0"/>
                  </a:lnTo>
                  <a:lnTo>
                    <a:pt x="1201571" y="0"/>
                  </a:lnTo>
                  <a:lnTo>
                    <a:pt x="0" y="980948"/>
                  </a:lnTo>
                  <a:lnTo>
                    <a:pt x="1201571" y="1963039"/>
                  </a:ln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510699" y="3277681"/>
            <a:ext cx="1400626" cy="1821229"/>
            <a:chOff x="0" y="0"/>
            <a:chExt cx="1831152" cy="2381040"/>
          </a:xfrm>
        </p:grpSpPr>
        <p:sp>
          <p:nvSpPr>
            <p:cNvPr id="14" name="Freeform 14"/>
            <p:cNvSpPr/>
            <p:nvPr/>
          </p:nvSpPr>
          <p:spPr>
            <a:xfrm>
              <a:off x="-19685" y="-19812"/>
              <a:ext cx="1853128" cy="2444877"/>
            </a:xfrm>
            <a:custGeom>
              <a:avLst/>
              <a:gdLst/>
              <a:ahLst/>
              <a:cxnLst/>
              <a:rect l="l" t="t" r="r" b="b"/>
              <a:pathLst>
                <a:path w="1853128" h="2444877">
                  <a:moveTo>
                    <a:pt x="94469" y="1078484"/>
                  </a:moveTo>
                  <a:lnTo>
                    <a:pt x="1354901" y="78994"/>
                  </a:lnTo>
                  <a:cubicBezTo>
                    <a:pt x="1455306" y="0"/>
                    <a:pt x="1617845" y="0"/>
                    <a:pt x="1718250" y="78994"/>
                  </a:cubicBezTo>
                  <a:lnTo>
                    <a:pt x="1853128" y="186436"/>
                  </a:lnTo>
                  <a:lnTo>
                    <a:pt x="729409" y="1078484"/>
                  </a:lnTo>
                  <a:cubicBezTo>
                    <a:pt x="629003" y="1157986"/>
                    <a:pt x="629003" y="1287018"/>
                    <a:pt x="729409" y="1366520"/>
                  </a:cubicBezTo>
                  <a:lnTo>
                    <a:pt x="1853128" y="2257933"/>
                  </a:lnTo>
                  <a:lnTo>
                    <a:pt x="1718250" y="2365375"/>
                  </a:lnTo>
                  <a:cubicBezTo>
                    <a:pt x="1617845" y="2444877"/>
                    <a:pt x="1455306" y="2444877"/>
                    <a:pt x="1354901" y="2365375"/>
                  </a:cubicBezTo>
                  <a:lnTo>
                    <a:pt x="94469" y="1366012"/>
                  </a:lnTo>
                  <a:cubicBezTo>
                    <a:pt x="0" y="1286510"/>
                    <a:pt x="0" y="1158113"/>
                    <a:pt x="94469" y="1078484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341829" y="3885588"/>
            <a:ext cx="325815" cy="605415"/>
            <a:chOff x="0" y="0"/>
            <a:chExt cx="406080" cy="754560"/>
          </a:xfrm>
        </p:grpSpPr>
        <p:sp>
          <p:nvSpPr>
            <p:cNvPr id="16" name="Freeform 16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4728889" y="3742713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403702" y="5501470"/>
            <a:ext cx="8106997" cy="1724105"/>
            <a:chOff x="0" y="0"/>
            <a:chExt cx="10104164" cy="2148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61075" cy="2195366"/>
            </a:xfrm>
            <a:custGeom>
              <a:avLst/>
              <a:gdLst/>
              <a:ahLst/>
              <a:cxnLst/>
              <a:rect l="l" t="t" r="r" b="b"/>
              <a:pathLst>
                <a:path w="10161075" h="2195366">
                  <a:moveTo>
                    <a:pt x="8858237" y="0"/>
                  </a:moveTo>
                  <a:lnTo>
                    <a:pt x="0" y="0"/>
                  </a:lnTo>
                  <a:lnTo>
                    <a:pt x="1147977" y="939036"/>
                  </a:lnTo>
                  <a:cubicBezTo>
                    <a:pt x="1202096" y="983318"/>
                    <a:pt x="1229938" y="1041981"/>
                    <a:pt x="1229938" y="1100501"/>
                  </a:cubicBezTo>
                  <a:cubicBezTo>
                    <a:pt x="1229938" y="1159022"/>
                    <a:pt x="1202966" y="1217115"/>
                    <a:pt x="1147977" y="1261967"/>
                  </a:cubicBezTo>
                  <a:lnTo>
                    <a:pt x="870" y="2195366"/>
                  </a:lnTo>
                  <a:lnTo>
                    <a:pt x="8857541" y="2195366"/>
                  </a:lnTo>
                  <a:lnTo>
                    <a:pt x="10161075" y="1100501"/>
                  </a:lnTo>
                  <a:lnTo>
                    <a:pt x="8858237" y="0"/>
                  </a:ln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3623057" y="5408318"/>
            <a:ext cx="1559664" cy="1910409"/>
            <a:chOff x="0" y="0"/>
            <a:chExt cx="1943889" cy="2381040"/>
          </a:xfrm>
        </p:grpSpPr>
        <p:sp>
          <p:nvSpPr>
            <p:cNvPr id="21" name="Freeform 21"/>
            <p:cNvSpPr/>
            <p:nvPr/>
          </p:nvSpPr>
          <p:spPr>
            <a:xfrm>
              <a:off x="0" y="-19812"/>
              <a:ext cx="1966585" cy="2444877"/>
            </a:xfrm>
            <a:custGeom>
              <a:avLst/>
              <a:gdLst/>
              <a:ahLst/>
              <a:cxnLst/>
              <a:rect l="l" t="t" r="r" b="b"/>
              <a:pathLst>
                <a:path w="1966585" h="2444877">
                  <a:moveTo>
                    <a:pt x="1867644" y="1366393"/>
                  </a:moveTo>
                  <a:lnTo>
                    <a:pt x="529458" y="2365883"/>
                  </a:lnTo>
                  <a:cubicBezTo>
                    <a:pt x="422988" y="2444877"/>
                    <a:pt x="250357" y="2444877"/>
                    <a:pt x="143717" y="2365883"/>
                  </a:cubicBezTo>
                  <a:lnTo>
                    <a:pt x="0" y="2258441"/>
                  </a:lnTo>
                  <a:lnTo>
                    <a:pt x="1193618" y="1366393"/>
                  </a:lnTo>
                  <a:cubicBezTo>
                    <a:pt x="1300088" y="1286891"/>
                    <a:pt x="1300088" y="1157859"/>
                    <a:pt x="1193618" y="1078357"/>
                  </a:cubicBezTo>
                  <a:lnTo>
                    <a:pt x="0" y="186944"/>
                  </a:lnTo>
                  <a:lnTo>
                    <a:pt x="143887" y="79502"/>
                  </a:lnTo>
                  <a:cubicBezTo>
                    <a:pt x="250357" y="0"/>
                    <a:pt x="422988" y="0"/>
                    <a:pt x="529628" y="79502"/>
                  </a:cubicBezTo>
                  <a:lnTo>
                    <a:pt x="1867814" y="1078357"/>
                  </a:lnTo>
                  <a:cubicBezTo>
                    <a:pt x="1966585" y="1157859"/>
                    <a:pt x="1966585" y="1286891"/>
                    <a:pt x="1867814" y="1366393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724866" y="6098421"/>
            <a:ext cx="325815" cy="605415"/>
            <a:chOff x="0" y="0"/>
            <a:chExt cx="406080" cy="754560"/>
          </a:xfrm>
        </p:grpSpPr>
        <p:sp>
          <p:nvSpPr>
            <p:cNvPr id="23" name="Freeform 2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5857037" y="7706021"/>
            <a:ext cx="7265161" cy="1537801"/>
            <a:chOff x="0" y="0"/>
            <a:chExt cx="9054942" cy="19166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112402" cy="1963166"/>
            </a:xfrm>
            <a:custGeom>
              <a:avLst/>
              <a:gdLst/>
              <a:ahLst/>
              <a:cxnLst/>
              <a:rect l="l" t="t" r="r" b="b"/>
              <a:pathLst>
                <a:path w="9112402" h="1963166">
                  <a:moveTo>
                    <a:pt x="1187059" y="1963166"/>
                  </a:moveTo>
                  <a:lnTo>
                    <a:pt x="9112402" y="1963166"/>
                  </a:lnTo>
                  <a:lnTo>
                    <a:pt x="8096634" y="1125601"/>
                  </a:lnTo>
                  <a:cubicBezTo>
                    <a:pt x="8048154" y="1086104"/>
                    <a:pt x="8023213" y="1033780"/>
                    <a:pt x="8023213" y="981583"/>
                  </a:cubicBezTo>
                  <a:cubicBezTo>
                    <a:pt x="8023213" y="929386"/>
                    <a:pt x="8047530" y="877570"/>
                    <a:pt x="8096634" y="837565"/>
                  </a:cubicBezTo>
                  <a:lnTo>
                    <a:pt x="9111893" y="0"/>
                  </a:lnTo>
                  <a:lnTo>
                    <a:pt x="1187059" y="0"/>
                  </a:lnTo>
                  <a:lnTo>
                    <a:pt x="0" y="980948"/>
                  </a:lnTo>
                  <a:lnTo>
                    <a:pt x="1187059" y="1963039"/>
                  </a:ln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458148" y="7519717"/>
            <a:ext cx="1328101" cy="1910409"/>
            <a:chOff x="0" y="0"/>
            <a:chExt cx="1655280" cy="2381040"/>
          </a:xfrm>
        </p:grpSpPr>
        <p:sp>
          <p:nvSpPr>
            <p:cNvPr id="27" name="Freeform 27"/>
            <p:cNvSpPr/>
            <p:nvPr/>
          </p:nvSpPr>
          <p:spPr>
            <a:xfrm>
              <a:off x="-19685" y="-19812"/>
              <a:ext cx="1677256" cy="2444877"/>
            </a:xfrm>
            <a:custGeom>
              <a:avLst/>
              <a:gdLst/>
              <a:ahLst/>
              <a:cxnLst/>
              <a:rect l="l" t="t" r="r" b="b"/>
              <a:pathLst>
                <a:path w="1677256" h="2444877">
                  <a:moveTo>
                    <a:pt x="87286" y="1078484"/>
                  </a:moveTo>
                  <a:lnTo>
                    <a:pt x="1226661" y="78994"/>
                  </a:lnTo>
                  <a:cubicBezTo>
                    <a:pt x="1317423" y="0"/>
                    <a:pt x="1464351" y="0"/>
                    <a:pt x="1555113" y="78994"/>
                  </a:cubicBezTo>
                  <a:lnTo>
                    <a:pt x="1677256" y="186436"/>
                  </a:lnTo>
                  <a:lnTo>
                    <a:pt x="661244" y="1078484"/>
                  </a:lnTo>
                  <a:cubicBezTo>
                    <a:pt x="570482" y="1157986"/>
                    <a:pt x="570482" y="1287018"/>
                    <a:pt x="661244" y="1366520"/>
                  </a:cubicBezTo>
                  <a:lnTo>
                    <a:pt x="1677256" y="2257933"/>
                  </a:lnTo>
                  <a:lnTo>
                    <a:pt x="1555113" y="2365375"/>
                  </a:lnTo>
                  <a:cubicBezTo>
                    <a:pt x="1464351" y="2444877"/>
                    <a:pt x="1317423" y="2444877"/>
                    <a:pt x="1226661" y="2365375"/>
                  </a:cubicBezTo>
                  <a:lnTo>
                    <a:pt x="87286" y="1366012"/>
                  </a:lnTo>
                  <a:cubicBezTo>
                    <a:pt x="0" y="1286510"/>
                    <a:pt x="0" y="1158113"/>
                    <a:pt x="87286" y="1078484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341829" y="8172214"/>
            <a:ext cx="325815" cy="605415"/>
            <a:chOff x="0" y="0"/>
            <a:chExt cx="406080" cy="754560"/>
          </a:xfrm>
        </p:grpSpPr>
        <p:sp>
          <p:nvSpPr>
            <p:cNvPr id="29" name="Freeform 2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749224" y="5904599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728889" y="8029339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09217" y="1338500"/>
            <a:ext cx="649898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95D40"/>
                </a:solidFill>
                <a:latin typeface="Noto Serif Display Black"/>
              </a:rPr>
              <a:t>Competition with other online shopping websites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82143" y="3537741"/>
            <a:ext cx="3271281" cy="1234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583">
                <a:solidFill>
                  <a:srgbClr val="095D40"/>
                </a:solidFill>
                <a:latin typeface="Noto Serif Display Black"/>
              </a:rPr>
              <a:t>Security issues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046791" y="5471546"/>
            <a:ext cx="6270703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95D40"/>
                </a:solidFill>
                <a:latin typeface="Noto Serif Display Black"/>
              </a:rPr>
              <a:t>Potential customers who are not yet familiar with Bearbrick products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686474" y="7859801"/>
            <a:ext cx="2262620" cy="122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3"/>
              </a:lnSpc>
            </a:pPr>
            <a:r>
              <a:rPr lang="en-US" sz="3559">
                <a:solidFill>
                  <a:srgbClr val="095D40"/>
                </a:solidFill>
                <a:latin typeface="Noto Serif Display Black"/>
              </a:rPr>
              <a:t>Market impact</a:t>
            </a:r>
          </a:p>
        </p:txBody>
      </p:sp>
      <p:sp>
        <p:nvSpPr>
          <p:cNvPr id="36" name="Freeform 36"/>
          <p:cNvSpPr/>
          <p:nvPr/>
        </p:nvSpPr>
        <p:spPr>
          <a:xfrm>
            <a:off x="-1527083" y="6950538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4" y="0"/>
                </a:lnTo>
                <a:lnTo>
                  <a:pt x="4118444" y="3654182"/>
                </a:lnTo>
                <a:lnTo>
                  <a:pt x="0" y="3654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764394" y="201855"/>
            <a:ext cx="8044996" cy="1199030"/>
            <a:chOff x="0" y="0"/>
            <a:chExt cx="22921959" cy="3416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21959" cy="3416300"/>
            </a:xfrm>
            <a:custGeom>
              <a:avLst/>
              <a:gdLst/>
              <a:ahLst/>
              <a:cxnLst/>
              <a:rect l="l" t="t" r="r" b="b"/>
              <a:pathLst>
                <a:path w="22921959" h="3416300">
                  <a:moveTo>
                    <a:pt x="13360287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22921959" y="3416300"/>
                  </a:lnTo>
                  <a:lnTo>
                    <a:pt x="22921959" y="0"/>
                  </a:lnTo>
                  <a:lnTo>
                    <a:pt x="13360285" y="0"/>
                  </a:lnTo>
                  <a:close/>
                  <a:moveTo>
                    <a:pt x="22896559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22896559" y="25400"/>
                  </a:lnTo>
                  <a:lnTo>
                    <a:pt x="22896559" y="3390900"/>
                  </a:lnTo>
                  <a:close/>
                  <a:moveTo>
                    <a:pt x="13360287" y="177800"/>
                  </a:moveTo>
                  <a:lnTo>
                    <a:pt x="22744159" y="177800"/>
                  </a:lnTo>
                  <a:lnTo>
                    <a:pt x="22744159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13360285" y="177800"/>
                  </a:ln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8764394" y="6573381"/>
            <a:ext cx="8044996" cy="1199030"/>
            <a:chOff x="0" y="0"/>
            <a:chExt cx="22921959" cy="34163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21959" cy="3416300"/>
            </a:xfrm>
            <a:custGeom>
              <a:avLst/>
              <a:gdLst/>
              <a:ahLst/>
              <a:cxnLst/>
              <a:rect l="l" t="t" r="r" b="b"/>
              <a:pathLst>
                <a:path w="22921959" h="3416300">
                  <a:moveTo>
                    <a:pt x="13360287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22921959" y="3416300"/>
                  </a:lnTo>
                  <a:lnTo>
                    <a:pt x="22921959" y="0"/>
                  </a:lnTo>
                  <a:lnTo>
                    <a:pt x="13360285" y="0"/>
                  </a:lnTo>
                  <a:close/>
                  <a:moveTo>
                    <a:pt x="22896559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22896559" y="25400"/>
                  </a:lnTo>
                  <a:lnTo>
                    <a:pt x="22896559" y="3390900"/>
                  </a:lnTo>
                  <a:close/>
                  <a:moveTo>
                    <a:pt x="13360287" y="177800"/>
                  </a:moveTo>
                  <a:lnTo>
                    <a:pt x="22744159" y="177800"/>
                  </a:lnTo>
                  <a:lnTo>
                    <a:pt x="22744159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13360285" y="177800"/>
                  </a:ln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8764394" y="4303053"/>
            <a:ext cx="8044996" cy="1199030"/>
            <a:chOff x="0" y="0"/>
            <a:chExt cx="22921959" cy="34163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21959" cy="3416300"/>
            </a:xfrm>
            <a:custGeom>
              <a:avLst/>
              <a:gdLst/>
              <a:ahLst/>
              <a:cxnLst/>
              <a:rect l="l" t="t" r="r" b="b"/>
              <a:pathLst>
                <a:path w="22921959" h="3416300">
                  <a:moveTo>
                    <a:pt x="13360287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22921959" y="3416300"/>
                  </a:lnTo>
                  <a:lnTo>
                    <a:pt x="22921959" y="0"/>
                  </a:lnTo>
                  <a:lnTo>
                    <a:pt x="13360285" y="0"/>
                  </a:lnTo>
                  <a:close/>
                  <a:moveTo>
                    <a:pt x="22896559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22896559" y="25400"/>
                  </a:lnTo>
                  <a:lnTo>
                    <a:pt x="22896559" y="3390900"/>
                  </a:lnTo>
                  <a:close/>
                  <a:moveTo>
                    <a:pt x="13360287" y="177800"/>
                  </a:moveTo>
                  <a:lnTo>
                    <a:pt x="22744159" y="177800"/>
                  </a:lnTo>
                  <a:lnTo>
                    <a:pt x="22744159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13360285" y="177800"/>
                  </a:ln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8764394" y="2379833"/>
            <a:ext cx="8044996" cy="1199030"/>
            <a:chOff x="0" y="0"/>
            <a:chExt cx="22921959" cy="3416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921959" cy="3416300"/>
            </a:xfrm>
            <a:custGeom>
              <a:avLst/>
              <a:gdLst/>
              <a:ahLst/>
              <a:cxnLst/>
              <a:rect l="l" t="t" r="r" b="b"/>
              <a:pathLst>
                <a:path w="22921959" h="3416300">
                  <a:moveTo>
                    <a:pt x="13360287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22921959" y="3416300"/>
                  </a:lnTo>
                  <a:lnTo>
                    <a:pt x="22921959" y="0"/>
                  </a:lnTo>
                  <a:lnTo>
                    <a:pt x="13360285" y="0"/>
                  </a:lnTo>
                  <a:close/>
                  <a:moveTo>
                    <a:pt x="22896559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22896559" y="25400"/>
                  </a:lnTo>
                  <a:lnTo>
                    <a:pt x="22896559" y="3390900"/>
                  </a:lnTo>
                  <a:close/>
                  <a:moveTo>
                    <a:pt x="13360287" y="177800"/>
                  </a:moveTo>
                  <a:lnTo>
                    <a:pt x="22744159" y="177800"/>
                  </a:lnTo>
                  <a:lnTo>
                    <a:pt x="22744159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13360285" y="177800"/>
                  </a:ln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8764394" y="8658785"/>
            <a:ext cx="8044996" cy="1199030"/>
            <a:chOff x="0" y="0"/>
            <a:chExt cx="22921959" cy="3416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921959" cy="3416300"/>
            </a:xfrm>
            <a:custGeom>
              <a:avLst/>
              <a:gdLst/>
              <a:ahLst/>
              <a:cxnLst/>
              <a:rect l="l" t="t" r="r" b="b"/>
              <a:pathLst>
                <a:path w="22921959" h="3416300">
                  <a:moveTo>
                    <a:pt x="13360287" y="0"/>
                  </a:moveTo>
                  <a:lnTo>
                    <a:pt x="993140" y="0"/>
                  </a:lnTo>
                  <a:lnTo>
                    <a:pt x="3810" y="1699260"/>
                  </a:lnTo>
                  <a:lnTo>
                    <a:pt x="0" y="1706880"/>
                  </a:lnTo>
                  <a:lnTo>
                    <a:pt x="993140" y="3416300"/>
                  </a:lnTo>
                  <a:lnTo>
                    <a:pt x="22921959" y="3416300"/>
                  </a:lnTo>
                  <a:lnTo>
                    <a:pt x="22921959" y="0"/>
                  </a:lnTo>
                  <a:lnTo>
                    <a:pt x="13360285" y="0"/>
                  </a:lnTo>
                  <a:close/>
                  <a:moveTo>
                    <a:pt x="22896559" y="3390900"/>
                  </a:moveTo>
                  <a:lnTo>
                    <a:pt x="1007110" y="3390900"/>
                  </a:lnTo>
                  <a:lnTo>
                    <a:pt x="29210" y="1708150"/>
                  </a:lnTo>
                  <a:lnTo>
                    <a:pt x="1007110" y="25400"/>
                  </a:lnTo>
                  <a:lnTo>
                    <a:pt x="22896559" y="25400"/>
                  </a:lnTo>
                  <a:lnTo>
                    <a:pt x="22896559" y="3390900"/>
                  </a:lnTo>
                  <a:close/>
                  <a:moveTo>
                    <a:pt x="13360287" y="177800"/>
                  </a:moveTo>
                  <a:lnTo>
                    <a:pt x="22744159" y="177800"/>
                  </a:lnTo>
                  <a:lnTo>
                    <a:pt x="22744159" y="3263900"/>
                  </a:lnTo>
                  <a:lnTo>
                    <a:pt x="1098550" y="3263900"/>
                  </a:lnTo>
                  <a:lnTo>
                    <a:pt x="201930" y="1720850"/>
                  </a:lnTo>
                  <a:lnTo>
                    <a:pt x="1098550" y="177800"/>
                  </a:lnTo>
                  <a:lnTo>
                    <a:pt x="13360285" y="177800"/>
                  </a:lnTo>
                  <a:close/>
                </a:path>
              </a:pathLst>
            </a:custGeom>
            <a:solidFill>
              <a:srgbClr val="F9D54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877870" y="464654"/>
            <a:ext cx="581804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Enhance user experience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5137585" y="801370"/>
            <a:ext cx="3626809" cy="37828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V="1">
            <a:off x="5123834" y="2979348"/>
            <a:ext cx="3640560" cy="16180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5137585" y="4614779"/>
            <a:ext cx="3626809" cy="2877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5137585" y="4614779"/>
            <a:ext cx="3626809" cy="25581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5137585" y="4614779"/>
            <a:ext cx="3626809" cy="46435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8764394" y="2313158"/>
            <a:ext cx="747550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Boost advertising and customer outreach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79407" y="4579036"/>
            <a:ext cx="80449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Expand product range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41525" y="6506706"/>
            <a:ext cx="755264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Create a safe and trustworthy trading environment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18656" y="8592110"/>
            <a:ext cx="747550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5D40"/>
                </a:solidFill>
                <a:latin typeface="Noto Serif Display Black"/>
              </a:rPr>
              <a:t>Collaborate with shipping and other sales partners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8249C5-8727-4E97-D258-D68FB2DE60D1}"/>
              </a:ext>
            </a:extLst>
          </p:cNvPr>
          <p:cNvSpPr/>
          <p:nvPr/>
        </p:nvSpPr>
        <p:spPr>
          <a:xfrm>
            <a:off x="-66246" y="3142847"/>
            <a:ext cx="5163711" cy="323165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000" dirty="0">
              <a:solidFill>
                <a:srgbClr val="095D40"/>
              </a:solidFill>
              <a:latin typeface="DejaVu Serif Bold"/>
            </a:endParaRPr>
          </a:p>
          <a:p>
            <a:pPr algn="ctr"/>
            <a:r>
              <a:rPr lang="en-US" sz="5000" dirty="0">
                <a:solidFill>
                  <a:srgbClr val="095D40"/>
                </a:solidFill>
                <a:latin typeface="DejaVu Serif Bold"/>
              </a:rPr>
              <a:t>Development direction 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059618" y="1545261"/>
            <a:ext cx="1251853" cy="1303541"/>
          </a:xfrm>
          <a:custGeom>
            <a:avLst/>
            <a:gdLst/>
            <a:ahLst/>
            <a:cxnLst/>
            <a:rect l="l" t="t" r="r" b="b"/>
            <a:pathLst>
              <a:path w="1251853" h="1303541">
                <a:moveTo>
                  <a:pt x="0" y="0"/>
                </a:moveTo>
                <a:lnTo>
                  <a:pt x="1251853" y="0"/>
                </a:lnTo>
                <a:lnTo>
                  <a:pt x="1251853" y="1303540"/>
                </a:lnTo>
                <a:lnTo>
                  <a:pt x="0" y="1303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193221">
            <a:off x="8925344" y="1360786"/>
            <a:ext cx="13010848" cy="8421567"/>
          </a:xfrm>
          <a:custGeom>
            <a:avLst/>
            <a:gdLst/>
            <a:ahLst/>
            <a:cxnLst/>
            <a:rect l="l" t="t" r="r" b="b"/>
            <a:pathLst>
              <a:path w="13010848" h="8421567">
                <a:moveTo>
                  <a:pt x="0" y="0"/>
                </a:moveTo>
                <a:lnTo>
                  <a:pt x="13010848" y="0"/>
                </a:lnTo>
                <a:lnTo>
                  <a:pt x="13010848" y="8421567"/>
                </a:lnTo>
                <a:lnTo>
                  <a:pt x="0" y="8421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946289" y="3576367"/>
            <a:ext cx="4083939" cy="4114800"/>
          </a:xfrm>
          <a:custGeom>
            <a:avLst/>
            <a:gdLst/>
            <a:ahLst/>
            <a:cxnLst/>
            <a:rect l="l" t="t" r="r" b="b"/>
            <a:pathLst>
              <a:path w="4083939" h="4114800">
                <a:moveTo>
                  <a:pt x="0" y="0"/>
                </a:moveTo>
                <a:lnTo>
                  <a:pt x="4083939" y="0"/>
                </a:lnTo>
                <a:lnTo>
                  <a:pt x="4083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9662" y="322733"/>
            <a:ext cx="2818486" cy="2526068"/>
          </a:xfrm>
          <a:custGeom>
            <a:avLst/>
            <a:gdLst/>
            <a:ahLst/>
            <a:cxnLst/>
            <a:rect l="l" t="t" r="r" b="b"/>
            <a:pathLst>
              <a:path w="2818486" h="2526068">
                <a:moveTo>
                  <a:pt x="0" y="0"/>
                </a:moveTo>
                <a:lnTo>
                  <a:pt x="2818486" y="0"/>
                </a:lnTo>
                <a:lnTo>
                  <a:pt x="2818486" y="2526068"/>
                </a:lnTo>
                <a:lnTo>
                  <a:pt x="0" y="25260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178148" y="4209757"/>
            <a:ext cx="7014792" cy="271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10"/>
              </a:lnSpc>
            </a:pPr>
            <a:r>
              <a:rPr lang="en-US" sz="10548" spc="1139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801253" y="0"/>
            <a:ext cx="8628874" cy="7656165"/>
          </a:xfrm>
          <a:custGeom>
            <a:avLst/>
            <a:gdLst/>
            <a:ahLst/>
            <a:cxnLst/>
            <a:rect l="l" t="t" r="r" b="b"/>
            <a:pathLst>
              <a:path w="8628874" h="7656165">
                <a:moveTo>
                  <a:pt x="8628875" y="7656165"/>
                </a:moveTo>
                <a:lnTo>
                  <a:pt x="0" y="7656165"/>
                </a:lnTo>
                <a:lnTo>
                  <a:pt x="0" y="0"/>
                </a:lnTo>
                <a:lnTo>
                  <a:pt x="8628875" y="0"/>
                </a:lnTo>
                <a:lnTo>
                  <a:pt x="8628875" y="76561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454493" y="2625614"/>
            <a:ext cx="8634759" cy="7661386"/>
          </a:xfrm>
          <a:custGeom>
            <a:avLst/>
            <a:gdLst/>
            <a:ahLst/>
            <a:cxnLst/>
            <a:rect l="l" t="t" r="r" b="b"/>
            <a:pathLst>
              <a:path w="8634759" h="7661386">
                <a:moveTo>
                  <a:pt x="8634760" y="0"/>
                </a:moveTo>
                <a:lnTo>
                  <a:pt x="0" y="0"/>
                </a:lnTo>
                <a:lnTo>
                  <a:pt x="0" y="7661386"/>
                </a:lnTo>
                <a:lnTo>
                  <a:pt x="8634760" y="7661386"/>
                </a:lnTo>
                <a:lnTo>
                  <a:pt x="8634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91586" y="2692388"/>
            <a:ext cx="1452414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2A68B2"/>
                </a:solidFill>
                <a:latin typeface="Noto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9676" y="4418766"/>
            <a:ext cx="14187141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2A68B2"/>
                </a:solidFill>
                <a:latin typeface="Noto Sans Bold"/>
              </a:rPr>
              <a:t>An overview of the topic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9231" y="1625035"/>
            <a:ext cx="5740612" cy="3847931"/>
          </a:xfrm>
          <a:custGeom>
            <a:avLst/>
            <a:gdLst/>
            <a:ahLst/>
            <a:cxnLst/>
            <a:rect l="l" t="t" r="r" b="b"/>
            <a:pathLst>
              <a:path w="5740612" h="3847931">
                <a:moveTo>
                  <a:pt x="0" y="0"/>
                </a:moveTo>
                <a:lnTo>
                  <a:pt x="5740613" y="0"/>
                </a:lnTo>
                <a:lnTo>
                  <a:pt x="5740613" y="3847931"/>
                </a:lnTo>
                <a:lnTo>
                  <a:pt x="0" y="3847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73694" y="1625035"/>
            <a:ext cx="5740612" cy="3847931"/>
          </a:xfrm>
          <a:custGeom>
            <a:avLst/>
            <a:gdLst/>
            <a:ahLst/>
            <a:cxnLst/>
            <a:rect l="l" t="t" r="r" b="b"/>
            <a:pathLst>
              <a:path w="5740612" h="3847931">
                <a:moveTo>
                  <a:pt x="0" y="0"/>
                </a:moveTo>
                <a:lnTo>
                  <a:pt x="5740612" y="0"/>
                </a:lnTo>
                <a:lnTo>
                  <a:pt x="5740612" y="3847931"/>
                </a:lnTo>
                <a:lnTo>
                  <a:pt x="0" y="3847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38156" y="1625035"/>
            <a:ext cx="5740612" cy="3847931"/>
          </a:xfrm>
          <a:custGeom>
            <a:avLst/>
            <a:gdLst/>
            <a:ahLst/>
            <a:cxnLst/>
            <a:rect l="l" t="t" r="r" b="b"/>
            <a:pathLst>
              <a:path w="5740612" h="3847931">
                <a:moveTo>
                  <a:pt x="0" y="0"/>
                </a:moveTo>
                <a:lnTo>
                  <a:pt x="5740613" y="0"/>
                </a:lnTo>
                <a:lnTo>
                  <a:pt x="5740613" y="3847931"/>
                </a:lnTo>
                <a:lnTo>
                  <a:pt x="0" y="3847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9231" y="6802824"/>
            <a:ext cx="4039927" cy="1560422"/>
          </a:xfrm>
          <a:custGeom>
            <a:avLst/>
            <a:gdLst/>
            <a:ahLst/>
            <a:cxnLst/>
            <a:rect l="l" t="t" r="r" b="b"/>
            <a:pathLst>
              <a:path w="4039927" h="1560422">
                <a:moveTo>
                  <a:pt x="0" y="0"/>
                </a:moveTo>
                <a:lnTo>
                  <a:pt x="4039928" y="0"/>
                </a:lnTo>
                <a:lnTo>
                  <a:pt x="4039928" y="1560422"/>
                </a:lnTo>
                <a:lnTo>
                  <a:pt x="0" y="1560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9231" y="122555"/>
            <a:ext cx="13069912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The reason for choosing the topic: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7309" y="2187561"/>
            <a:ext cx="6273694" cy="272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2A4C09"/>
                </a:solidFill>
                <a:latin typeface="Noto Serif Display Black"/>
              </a:rPr>
              <a:t>The desire to bring Bearbrick closer to everyone through the website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73694" y="2015793"/>
            <a:ext cx="5740612" cy="272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2A4C09"/>
                </a:solidFill>
                <a:latin typeface="Noto Serif Display Black"/>
              </a:rPr>
              <a:t>Help optimize costs, improve business efficiency, and easily manage the store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38156" y="2150731"/>
            <a:ext cx="5740612" cy="272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2A4C09"/>
                </a:solidFill>
                <a:latin typeface="Noto Serif Display Black"/>
              </a:rPr>
              <a:t>Promote the store's image, build its brand, and reputation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49159" y="6771352"/>
            <a:ext cx="13829610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2A4C09"/>
                </a:solidFill>
                <a:latin typeface="Noto Serif Display Black"/>
              </a:rPr>
              <a:t>"Building a Bearbrick online store" is essential to create convenient conditions for consumers to easily access products and services anytime, anywhere.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77929" y="0"/>
            <a:ext cx="7910071" cy="10287000"/>
          </a:xfrm>
          <a:custGeom>
            <a:avLst/>
            <a:gdLst/>
            <a:ahLst/>
            <a:cxnLst/>
            <a:rect l="l" t="t" r="r" b="b"/>
            <a:pathLst>
              <a:path w="7910071" h="10287000">
                <a:moveTo>
                  <a:pt x="0" y="0"/>
                </a:moveTo>
                <a:lnTo>
                  <a:pt x="7910071" y="0"/>
                </a:lnTo>
                <a:lnTo>
                  <a:pt x="79100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70" b="-767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3540" y="122555"/>
            <a:ext cx="4720972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Description: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9088" y="2249812"/>
            <a:ext cx="9810847" cy="4908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7"/>
              </a:lnSpc>
            </a:pPr>
            <a:r>
              <a:rPr lang="en-US" sz="3997">
                <a:solidFill>
                  <a:srgbClr val="2A4C09"/>
                </a:solidFill>
                <a:latin typeface="Open Sans Bold"/>
              </a:rPr>
              <a:t>Bearbrick is a famous toy and accessory brand from Japan. The main product of Bearbrick is a small, compact, and customizable bear-shaped toy that can change its size from 50% to 1000%. It is manufactured by the company Medicom Toy Inc.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31223" y="0"/>
            <a:ext cx="8056777" cy="10287000"/>
          </a:xfrm>
          <a:custGeom>
            <a:avLst/>
            <a:gdLst/>
            <a:ahLst/>
            <a:cxnLst/>
            <a:rect l="l" t="t" r="r" b="b"/>
            <a:pathLst>
              <a:path w="8056777" h="10287000">
                <a:moveTo>
                  <a:pt x="0" y="0"/>
                </a:moveTo>
                <a:lnTo>
                  <a:pt x="8056777" y="0"/>
                </a:lnTo>
                <a:lnTo>
                  <a:pt x="80567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7" r="-44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7447" y="122555"/>
            <a:ext cx="4124619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Purpose: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320668"/>
            <a:ext cx="10053630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A4C09"/>
                </a:solidFill>
                <a:latin typeface="Open Sans Bold"/>
              </a:rPr>
              <a:t>The purpose of the Bearbrick website is to provide a place for users to easily shop for Bearbrick products. The website can also provide detailed information about Bearbrick products, helping users better understand the brand.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382408" y="-348426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F9D549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7880155" y="5271614"/>
            <a:ext cx="1400485" cy="6107900"/>
            <a:chOff x="0" y="0"/>
            <a:chExt cx="368852" cy="16086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F9D549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2544258" y="2789792"/>
            <a:ext cx="1400485" cy="6107900"/>
            <a:chOff x="0" y="0"/>
            <a:chExt cx="368852" cy="16086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F9D549"/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3597242" y="2789792"/>
            <a:ext cx="1400485" cy="6107900"/>
            <a:chOff x="0" y="0"/>
            <a:chExt cx="368852" cy="16086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F9D549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2544258" y="-348426"/>
            <a:ext cx="1400485" cy="6107900"/>
            <a:chOff x="0" y="0"/>
            <a:chExt cx="368852" cy="16086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F9D549"/>
            </a:solidFill>
            <a:ln>
              <a:noFill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41224" y="122555"/>
            <a:ext cx="5771029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Functionality: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6191" y="2166836"/>
            <a:ext cx="6107900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2A4C09"/>
                </a:solidFill>
                <a:latin typeface="Noto Serif Display Black"/>
              </a:rPr>
              <a:t>Sign up - Sign in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56168" y="2166836"/>
            <a:ext cx="6176665" cy="82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2A4C09"/>
                </a:solidFill>
                <a:latin typeface="Noto Serif Display Black"/>
              </a:rPr>
              <a:t>Product categories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2563" y="5298277"/>
            <a:ext cx="5169843" cy="880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2A4C09"/>
                </a:solidFill>
                <a:latin typeface="Noto Serif Display Black"/>
              </a:rPr>
              <a:t>Product search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73569" y="5381207"/>
            <a:ext cx="5141863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2A4C09"/>
                </a:solidFill>
                <a:latin typeface="Noto Serif Display Black"/>
              </a:rPr>
              <a:t>Cart - Checkout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90827" y="7853262"/>
            <a:ext cx="637914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2A4C09"/>
                </a:solidFill>
                <a:latin typeface="Noto Serif Display Black"/>
              </a:rPr>
              <a:t>Online payment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6172393"/>
            <a:ext cx="18288000" cy="101463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557391" y="5948760"/>
            <a:ext cx="745441" cy="74544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73557" y="2240171"/>
            <a:ext cx="4113110" cy="2903329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352228" y="7044123"/>
            <a:ext cx="4113110" cy="2903329"/>
            <a:chOff x="0" y="0"/>
            <a:chExt cx="1500474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171702" y="2340204"/>
            <a:ext cx="4484548" cy="2903329"/>
            <a:chOff x="0" y="0"/>
            <a:chExt cx="1635975" cy="1059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5975" cy="1059143"/>
            </a:xfrm>
            <a:custGeom>
              <a:avLst/>
              <a:gdLst/>
              <a:ahLst/>
              <a:cxnLst/>
              <a:rect l="l" t="t" r="r" b="b"/>
              <a:pathLst>
                <a:path w="1635975" h="1059143">
                  <a:moveTo>
                    <a:pt x="1511515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1515" y="0"/>
                  </a:lnTo>
                  <a:cubicBezTo>
                    <a:pt x="1580095" y="0"/>
                    <a:pt x="1635975" y="55880"/>
                    <a:pt x="1635975" y="124460"/>
                  </a:cubicBezTo>
                  <a:lnTo>
                    <a:pt x="1635975" y="934682"/>
                  </a:lnTo>
                  <a:cubicBezTo>
                    <a:pt x="1635975" y="1003263"/>
                    <a:pt x="1580095" y="1059143"/>
                    <a:pt x="1511515" y="1059143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629194" y="7044123"/>
            <a:ext cx="4113110" cy="2903329"/>
            <a:chOff x="0" y="0"/>
            <a:chExt cx="1500474" cy="10591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922059" y="5948760"/>
            <a:ext cx="745441" cy="745441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442873" y="2339954"/>
            <a:ext cx="4113110" cy="2903329"/>
            <a:chOff x="0" y="0"/>
            <a:chExt cx="1500474" cy="10591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8970662" y="6045943"/>
            <a:ext cx="745441" cy="745441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499428" y="5850404"/>
            <a:ext cx="745441" cy="745441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300984" y="5946920"/>
            <a:ext cx="745441" cy="745441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441224" y="122555"/>
            <a:ext cx="8702776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Purchase process: 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2930112" y="5143500"/>
            <a:ext cx="0" cy="80526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5" name="AutoShape 25"/>
          <p:cNvSpPr/>
          <p:nvPr/>
        </p:nvSpPr>
        <p:spPr>
          <a:xfrm>
            <a:off x="6294779" y="6694201"/>
            <a:ext cx="0" cy="349922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6" name="AutoShape 26"/>
          <p:cNvSpPr/>
          <p:nvPr/>
        </p:nvSpPr>
        <p:spPr>
          <a:xfrm flipV="1">
            <a:off x="15872148" y="5243534"/>
            <a:ext cx="0" cy="60687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7" name="AutoShape 27"/>
          <p:cNvSpPr/>
          <p:nvPr/>
        </p:nvSpPr>
        <p:spPr>
          <a:xfrm>
            <a:off x="12679900" y="6692311"/>
            <a:ext cx="5849" cy="351813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8" name="TextBox 28"/>
          <p:cNvSpPr txBox="1"/>
          <p:nvPr/>
        </p:nvSpPr>
        <p:spPr>
          <a:xfrm>
            <a:off x="1028700" y="2273279"/>
            <a:ext cx="390456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DejaVu Serif Bold"/>
              </a:rPr>
              <a:t>Customer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73557" y="2895718"/>
            <a:ext cx="40597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5739"/>
                </a:solidFill>
                <a:latin typeface="Noto Serif Display Black"/>
              </a:rPr>
              <a:t>Access the website, view promotional information, and search for products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56500" y="6977686"/>
            <a:ext cx="390456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DejaVu Serif Bold"/>
              </a:rPr>
              <a:t>Select product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56500" y="7661600"/>
            <a:ext cx="393431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5739"/>
                </a:solidFill>
                <a:latin typeface="Noto Serif Display Black"/>
              </a:rPr>
              <a:t>Select the desired product, confirm and add it to the cart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461694" y="2273529"/>
            <a:ext cx="399455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4AAD"/>
                </a:solidFill>
                <a:latin typeface="DejaVu Serif Bold"/>
              </a:rPr>
              <a:t>Enter information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80232" y="2695563"/>
            <a:ext cx="4157475" cy="254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0"/>
              </a:lnSpc>
            </a:pPr>
            <a:r>
              <a:rPr lang="en-US" sz="2436">
                <a:solidFill>
                  <a:srgbClr val="1C5739"/>
                </a:solidFill>
                <a:latin typeface="Noto Serif Display Black"/>
              </a:rPr>
              <a:t>Customers can make purchases by either logging in or buying directly, entering complete information, and confirming the order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74552" y="6027401"/>
            <a:ext cx="460116" cy="1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"/>
              </a:lnSpc>
            </a:pPr>
            <a:r>
              <a:rPr lang="en-US" sz="807">
                <a:solidFill>
                  <a:srgbClr val="095D40"/>
                </a:solidFill>
                <a:latin typeface="Noto Serif Display Black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66739" y="5785928"/>
            <a:ext cx="4755320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94298" y="5913203"/>
            <a:ext cx="4755320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945447" y="5814180"/>
            <a:ext cx="4755320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955" y="5814180"/>
            <a:ext cx="4755320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32272" y="5745629"/>
            <a:ext cx="4755320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95D40"/>
                </a:solidFill>
                <a:latin typeface="DejaVu Serif Bold"/>
              </a:rPr>
              <a:t>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47752" y="7044361"/>
            <a:ext cx="390456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DejaVu Serif Bold"/>
              </a:rPr>
              <a:t>Place an order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718594" y="7598698"/>
            <a:ext cx="393431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C5739"/>
                </a:solidFill>
                <a:latin typeface="Noto Serif Display Black"/>
              </a:rPr>
              <a:t>Confirm the order, receive order notification via email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495009" y="2310079"/>
            <a:ext cx="4008837" cy="507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1"/>
              </a:lnSpc>
            </a:pPr>
            <a:r>
              <a:rPr lang="en-US" sz="2901">
                <a:solidFill>
                  <a:srgbClr val="004AAD"/>
                </a:solidFill>
                <a:latin typeface="DejaVu Serif Bold"/>
              </a:rPr>
              <a:t>Store confirmation</a:t>
            </a:r>
            <a:r>
              <a:rPr lang="en-US" sz="2901">
                <a:solidFill>
                  <a:srgbClr val="000000"/>
                </a:solidFill>
                <a:latin typeface="DejaVu Serif Bold"/>
              </a:rPr>
              <a:t> 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532272" y="2832131"/>
            <a:ext cx="3934310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1C5739"/>
                </a:solidFill>
                <a:latin typeface="Noto Serif Display Black"/>
              </a:rPr>
              <a:t>Staff checks and confirms the order and delivers it to the customer</a:t>
            </a:r>
          </a:p>
        </p:txBody>
      </p:sp>
      <p:sp>
        <p:nvSpPr>
          <p:cNvPr id="44" name="AutoShape 44"/>
          <p:cNvSpPr/>
          <p:nvPr/>
        </p:nvSpPr>
        <p:spPr>
          <a:xfrm flipV="1">
            <a:off x="9357670" y="5240683"/>
            <a:ext cx="0" cy="80526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801253" y="0"/>
            <a:ext cx="8628874" cy="7656165"/>
          </a:xfrm>
          <a:custGeom>
            <a:avLst/>
            <a:gdLst/>
            <a:ahLst/>
            <a:cxnLst/>
            <a:rect l="l" t="t" r="r" b="b"/>
            <a:pathLst>
              <a:path w="8628874" h="7656165">
                <a:moveTo>
                  <a:pt x="8628875" y="7656165"/>
                </a:moveTo>
                <a:lnTo>
                  <a:pt x="0" y="7656165"/>
                </a:lnTo>
                <a:lnTo>
                  <a:pt x="0" y="0"/>
                </a:lnTo>
                <a:lnTo>
                  <a:pt x="8628875" y="0"/>
                </a:lnTo>
                <a:lnTo>
                  <a:pt x="8628875" y="76561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454493" y="2625614"/>
            <a:ext cx="8634759" cy="7661386"/>
          </a:xfrm>
          <a:custGeom>
            <a:avLst/>
            <a:gdLst/>
            <a:ahLst/>
            <a:cxnLst/>
            <a:rect l="l" t="t" r="r" b="b"/>
            <a:pathLst>
              <a:path w="8634759" h="7661386">
                <a:moveTo>
                  <a:pt x="8634760" y="0"/>
                </a:moveTo>
                <a:lnTo>
                  <a:pt x="0" y="0"/>
                </a:lnTo>
                <a:lnTo>
                  <a:pt x="0" y="7661386"/>
                </a:lnTo>
                <a:lnTo>
                  <a:pt x="8634760" y="7661386"/>
                </a:lnTo>
                <a:lnTo>
                  <a:pt x="86347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57039" y="2722206"/>
            <a:ext cx="1452414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2A68B2"/>
                </a:solidFill>
                <a:latin typeface="Noto Sans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36614" y="4239860"/>
            <a:ext cx="12967507" cy="347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2A68B2"/>
                </a:solidFill>
                <a:latin typeface="Noto Sans Bold"/>
              </a:rPr>
              <a:t>The goal of the website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497</Words>
  <Application>Microsoft Office PowerPoint</Application>
  <PresentationFormat>Custom</PresentationFormat>
  <Paragraphs>87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DejaVu Serif</vt:lpstr>
      <vt:lpstr>Arial</vt:lpstr>
      <vt:lpstr>Times New Roman Bold</vt:lpstr>
      <vt:lpstr>Calibri</vt:lpstr>
      <vt:lpstr>Open Sans Bold</vt:lpstr>
      <vt:lpstr>Noto Sans</vt:lpstr>
      <vt:lpstr>DejaVu Serif Bold</vt:lpstr>
      <vt:lpstr>Noto Serif Display Black</vt:lpstr>
      <vt:lpstr>Noto Sans Bold</vt:lpstr>
      <vt:lpstr>Codec Pro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DELL L</cp:lastModifiedBy>
  <cp:revision>3</cp:revision>
  <dcterms:created xsi:type="dcterms:W3CDTF">2006-08-16T00:00:00Z</dcterms:created>
  <dcterms:modified xsi:type="dcterms:W3CDTF">2023-06-21T14:15:38Z</dcterms:modified>
  <dc:identifier>DAFmX5xLv-E</dc:identifier>
</cp:coreProperties>
</file>